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6" r:id="rId11"/>
    <p:sldId id="267" r:id="rId12"/>
  </p:sldIdLst>
  <p:sldSz cx="12192000" cy="6858000"/>
  <p:notesSz cx="10015538" cy="6881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37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09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340066" cy="345286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73154" y="2"/>
            <a:ext cx="4340066" cy="345286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r">
              <a:defRPr sz="1300"/>
            </a:lvl1pPr>
          </a:lstStyle>
          <a:p>
            <a:fld id="{6EACD3CF-837A-499F-9670-77358D0EA50B}" type="datetimeFigureOut">
              <a:rPr lang="es-ES" smtClean="0"/>
              <a:t>05/02/2020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29088" cy="2322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51" tIns="48276" rIns="96551" bIns="48276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01554" y="3311872"/>
            <a:ext cx="8012430" cy="2709714"/>
          </a:xfrm>
          <a:prstGeom prst="rect">
            <a:avLst/>
          </a:prstGeom>
        </p:spPr>
        <p:txBody>
          <a:bodyPr vert="horz" lIns="96551" tIns="48276" rIns="96551" bIns="48276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36528"/>
            <a:ext cx="4340066" cy="345285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73154" y="6536528"/>
            <a:ext cx="4340066" cy="345285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r">
              <a:defRPr sz="1300"/>
            </a:lvl1pPr>
          </a:lstStyle>
          <a:p>
            <a:fld id="{5B5169E6-A89C-4002-B2E3-500F21F5B9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50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169E6-A89C-4002-B2E3-500F21F5B9EB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8796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169E6-A89C-4002-B2E3-500F21F5B9EB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0388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CDC-C822-4DF6-B6A1-D2BEF9AAB2CE}" type="datetimeFigureOut">
              <a:rPr lang="es-ES" smtClean="0"/>
              <a:pPr/>
              <a:t>05/02/2020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2F31E-3C89-4B79-9FF0-69E34F8F8B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7459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CDC-C822-4DF6-B6A1-D2BEF9AAB2CE}" type="datetimeFigureOut">
              <a:rPr lang="es-ES" smtClean="0"/>
              <a:pPr/>
              <a:t>05/02/2020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2F31E-3C89-4B79-9FF0-69E34F8F8B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4741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CDC-C822-4DF6-B6A1-D2BEF9AAB2CE}" type="datetimeFigureOut">
              <a:rPr lang="es-ES" smtClean="0"/>
              <a:pPr/>
              <a:t>05/02/2020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2F31E-3C89-4B79-9FF0-69E34F8F8B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5928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CDC-C822-4DF6-B6A1-D2BEF9AAB2CE}" type="datetimeFigureOut">
              <a:rPr lang="es-ES" smtClean="0"/>
              <a:pPr/>
              <a:t>05/02/2020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2F31E-3C89-4B79-9FF0-69E34F8F8B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9386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CDC-C822-4DF6-B6A1-D2BEF9AAB2CE}" type="datetimeFigureOut">
              <a:rPr lang="es-ES" smtClean="0"/>
              <a:pPr/>
              <a:t>05/02/2020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2F31E-3C89-4B79-9FF0-69E34F8F8B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978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CDC-C822-4DF6-B6A1-D2BEF9AAB2CE}" type="datetimeFigureOut">
              <a:rPr lang="es-ES" smtClean="0"/>
              <a:pPr/>
              <a:t>05/02/2020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2F31E-3C89-4B79-9FF0-69E34F8F8B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4069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CDC-C822-4DF6-B6A1-D2BEF9AAB2CE}" type="datetimeFigureOut">
              <a:rPr lang="es-ES" smtClean="0"/>
              <a:pPr/>
              <a:t>05/02/2020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2F31E-3C89-4B79-9FF0-69E34F8F8B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0627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CDC-C822-4DF6-B6A1-D2BEF9AAB2CE}" type="datetimeFigureOut">
              <a:rPr lang="es-ES" smtClean="0"/>
              <a:pPr/>
              <a:t>05/02/2020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2F31E-3C89-4B79-9FF0-69E34F8F8B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5345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CDC-C822-4DF6-B6A1-D2BEF9AAB2CE}" type="datetimeFigureOut">
              <a:rPr lang="es-ES" smtClean="0"/>
              <a:pPr/>
              <a:t>05/02/2020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2F31E-3C89-4B79-9FF0-69E34F8F8B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4082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CDC-C822-4DF6-B6A1-D2BEF9AAB2CE}" type="datetimeFigureOut">
              <a:rPr lang="es-ES" smtClean="0"/>
              <a:pPr/>
              <a:t>05/02/2020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2F31E-3C89-4B79-9FF0-69E34F8F8B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0961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79CDC-C822-4DF6-B6A1-D2BEF9AAB2CE}" type="datetimeFigureOut">
              <a:rPr lang="es-ES" smtClean="0"/>
              <a:pPr/>
              <a:t>05/02/2020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2F31E-3C89-4B79-9FF0-69E34F8F8B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297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79CDC-C822-4DF6-B6A1-D2BEF9AAB2CE}" type="datetimeFigureOut">
              <a:rPr lang="es-ES" smtClean="0"/>
              <a:pPr/>
              <a:t>05/02/2020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2F31E-3C89-4B79-9FF0-69E34F8F8B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638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D7391A5-3FA2-49E3-A620-B1C3050F3D04}"/>
              </a:ext>
            </a:extLst>
          </p:cNvPr>
          <p:cNvSpPr/>
          <p:nvPr/>
        </p:nvSpPr>
        <p:spPr>
          <a:xfrm>
            <a:off x="0" y="0"/>
            <a:ext cx="539496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Picture 2" descr="Imagen que contiene hombre, viendo, cara, vistiendo&#10;&#10;Descripción generada automáticamente">
            <a:extLst>
              <a:ext uri="{FF2B5EF4-FFF2-40B4-BE49-F238E27FC236}">
                <a16:creationId xmlns:a16="http://schemas.microsoft.com/office/drawing/2014/main" id="{688B40C0-36B5-4416-B50C-45C0206F7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0"/>
            <a:ext cx="11901951" cy="625710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619311D-6546-4443-972B-2D0FF9BC4C4C}"/>
              </a:ext>
            </a:extLst>
          </p:cNvPr>
          <p:cNvSpPr/>
          <p:nvPr/>
        </p:nvSpPr>
        <p:spPr>
          <a:xfrm>
            <a:off x="8657303" y="0"/>
            <a:ext cx="3534697" cy="6074641"/>
          </a:xfrm>
          <a:prstGeom prst="rect">
            <a:avLst/>
          </a:prstGeom>
          <a:solidFill>
            <a:srgbClr val="0E37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solidFill>
                  <a:schemeClr val="bg1"/>
                </a:solidFill>
              </a:rPr>
              <a:t>ALTAS CAPACIDADES Y DESARROLLO DEL TALENTO (Educando para el éxito).</a:t>
            </a:r>
          </a:p>
          <a:p>
            <a:pPr algn="ctr"/>
            <a:endParaRPr lang="es-ES_tradnl" sz="2400" dirty="0">
              <a:solidFill>
                <a:schemeClr val="bg1"/>
              </a:solidFill>
            </a:endParaRPr>
          </a:p>
          <a:p>
            <a:pPr algn="ctr"/>
            <a:r>
              <a:rPr lang="es-ES_tradnl" sz="2400" dirty="0">
                <a:solidFill>
                  <a:schemeClr val="bg1"/>
                </a:solidFill>
              </a:rPr>
              <a:t>Colegio Miralmonte. Cartagena.</a:t>
            </a:r>
          </a:p>
          <a:p>
            <a:pPr algn="ctr"/>
            <a:r>
              <a:rPr lang="es-ES_tradnl" sz="2400" dirty="0">
                <a:solidFill>
                  <a:schemeClr val="bg1"/>
                </a:solidFill>
              </a:rPr>
              <a:t>6-febrero-2020</a:t>
            </a:r>
          </a:p>
          <a:p>
            <a:pPr algn="ctr"/>
            <a:endParaRPr lang="es-ES" sz="4400" dirty="0">
              <a:solidFill>
                <a:srgbClr val="FF0000"/>
              </a:solidFill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AF640E1-C986-40F8-837A-E6E81C97B3F9}"/>
              </a:ext>
            </a:extLst>
          </p:cNvPr>
          <p:cNvGrpSpPr/>
          <p:nvPr/>
        </p:nvGrpSpPr>
        <p:grpSpPr>
          <a:xfrm>
            <a:off x="0" y="6074641"/>
            <a:ext cx="12192000" cy="783359"/>
            <a:chOff x="0" y="6074641"/>
            <a:chExt cx="12192000" cy="783359"/>
          </a:xfrm>
        </p:grpSpPr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54FFCDE5-794A-4643-8884-8B8F1F62EA97}"/>
                </a:ext>
              </a:extLst>
            </p:cNvPr>
            <p:cNvSpPr/>
            <p:nvPr/>
          </p:nvSpPr>
          <p:spPr>
            <a:xfrm>
              <a:off x="0" y="6074641"/>
              <a:ext cx="12192000" cy="7833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                                                                                        Familias, 2020                                              Atención a las ALTAS CAPACIDADES.</a:t>
              </a:r>
            </a:p>
          </p:txBody>
        </p: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17189EF7-9B09-4315-904B-96FA390F3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074642"/>
              <a:ext cx="2061825" cy="783358"/>
            </a:xfrm>
            <a:prstGeom prst="rect">
              <a:avLst/>
            </a:prstGeom>
            <a:solidFill>
              <a:schemeClr val="accent1"/>
            </a:solidFill>
          </p:spPr>
        </p:pic>
      </p:grpSp>
    </p:spTree>
    <p:extLst>
      <p:ext uri="{BB962C8B-B14F-4D97-AF65-F5344CB8AC3E}">
        <p14:creationId xmlns:p14="http://schemas.microsoft.com/office/powerpoint/2010/main" val="22340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D7391A5-3FA2-49E3-A620-B1C3050F3D04}"/>
              </a:ext>
            </a:extLst>
          </p:cNvPr>
          <p:cNvSpPr/>
          <p:nvPr/>
        </p:nvSpPr>
        <p:spPr>
          <a:xfrm>
            <a:off x="0" y="0"/>
            <a:ext cx="539496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619311D-6546-4443-972B-2D0FF9BC4C4C}"/>
              </a:ext>
            </a:extLst>
          </p:cNvPr>
          <p:cNvSpPr/>
          <p:nvPr/>
        </p:nvSpPr>
        <p:spPr>
          <a:xfrm>
            <a:off x="7289075" y="633754"/>
            <a:ext cx="4579641" cy="4807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_tradnl" sz="2800" b="1" dirty="0">
              <a:solidFill>
                <a:schemeClr val="tx1"/>
              </a:solidFill>
            </a:endParaRPr>
          </a:p>
          <a:p>
            <a:r>
              <a:rPr lang="es-ES_tradnl" sz="2800" b="1" dirty="0">
                <a:solidFill>
                  <a:schemeClr val="bg1"/>
                </a:solidFill>
              </a:rPr>
              <a:t>MODELOS AACC. </a:t>
            </a:r>
          </a:p>
          <a:p>
            <a:endParaRPr lang="es-ES_tradnl" sz="2800" b="1" dirty="0">
              <a:solidFill>
                <a:schemeClr val="bg1"/>
              </a:solidFill>
            </a:endParaRPr>
          </a:p>
          <a:p>
            <a:r>
              <a:rPr lang="es-ES_tradnl" sz="2400" b="1" dirty="0">
                <a:solidFill>
                  <a:schemeClr val="bg1"/>
                </a:solidFill>
              </a:rPr>
              <a:t>MODELO MARLAND (diferentes tipos de talento)</a:t>
            </a:r>
          </a:p>
          <a:p>
            <a:endParaRPr lang="es-ES_tradnl" sz="2000" dirty="0">
              <a:solidFill>
                <a:schemeClr val="bg1"/>
              </a:solidFill>
            </a:endParaRPr>
          </a:p>
          <a:p>
            <a:r>
              <a:rPr lang="es-ES_tradnl" sz="2400" b="1" dirty="0">
                <a:solidFill>
                  <a:schemeClr val="bg1"/>
                </a:solidFill>
              </a:rPr>
              <a:t>MODELO STERNBERG (inteligencia </a:t>
            </a:r>
            <a:r>
              <a:rPr lang="es-ES_tradnl" sz="2400" b="1" dirty="0" err="1">
                <a:solidFill>
                  <a:schemeClr val="bg1"/>
                </a:solidFill>
              </a:rPr>
              <a:t>triárquica</a:t>
            </a:r>
            <a:r>
              <a:rPr lang="es-ES_tradnl" sz="2400" b="1" dirty="0">
                <a:solidFill>
                  <a:schemeClr val="bg1"/>
                </a:solidFill>
              </a:rPr>
              <a:t>)</a:t>
            </a:r>
          </a:p>
          <a:p>
            <a:endParaRPr lang="es-ES_tradnl" sz="2400" dirty="0">
              <a:solidFill>
                <a:schemeClr val="bg1"/>
              </a:solidFill>
            </a:endParaRPr>
          </a:p>
          <a:p>
            <a:r>
              <a:rPr lang="es-ES_tradnl" sz="2400" b="1" dirty="0">
                <a:solidFill>
                  <a:schemeClr val="bg1"/>
                </a:solidFill>
              </a:rPr>
              <a:t>MODELO GARDNER (inteligencias o áreas de talento múltiples) </a:t>
            </a:r>
          </a:p>
          <a:p>
            <a:endParaRPr lang="es-ES_tradnl" sz="2400" dirty="0">
              <a:solidFill>
                <a:schemeClr val="bg1"/>
              </a:solidFill>
            </a:endParaRPr>
          </a:p>
          <a:p>
            <a:r>
              <a:rPr lang="es-ES_tradnl" sz="2400" b="1" dirty="0">
                <a:solidFill>
                  <a:schemeClr val="bg1"/>
                </a:solidFill>
              </a:rPr>
              <a:t>MODELO CASTELLÓ Y BATLLE (SUPERDOTADOS Y TALENTOSOS)</a:t>
            </a:r>
          </a:p>
          <a:p>
            <a:endParaRPr lang="es-ES" sz="2000" dirty="0">
              <a:solidFill>
                <a:srgbClr val="FF0000"/>
              </a:solidFill>
            </a:endParaRPr>
          </a:p>
          <a:p>
            <a:endParaRPr lang="es-ES" sz="2000" dirty="0">
              <a:solidFill>
                <a:srgbClr val="FF0000"/>
              </a:solidFill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3790E6A4-759D-4CCE-81E9-9F860D2F0CFA}"/>
              </a:ext>
            </a:extLst>
          </p:cNvPr>
          <p:cNvGrpSpPr/>
          <p:nvPr/>
        </p:nvGrpSpPr>
        <p:grpSpPr>
          <a:xfrm>
            <a:off x="0" y="6074641"/>
            <a:ext cx="12192000" cy="783359"/>
            <a:chOff x="0" y="6074641"/>
            <a:chExt cx="12192000" cy="783359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45410EA7-B5A5-4128-80BA-2E393774F920}"/>
                </a:ext>
              </a:extLst>
            </p:cNvPr>
            <p:cNvSpPr/>
            <p:nvPr/>
          </p:nvSpPr>
          <p:spPr>
            <a:xfrm>
              <a:off x="0" y="6074641"/>
              <a:ext cx="12192000" cy="7833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                                                                                        Familias, 2020                                              Atención a las ALTAS CAPACIDADES.</a:t>
              </a:r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04A360FF-93A5-49E9-81B9-C8A7E183F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074642"/>
              <a:ext cx="2061825" cy="783358"/>
            </a:xfrm>
            <a:prstGeom prst="rect">
              <a:avLst/>
            </a:prstGeom>
            <a:solidFill>
              <a:schemeClr val="accent1"/>
            </a:solidFill>
          </p:spPr>
        </p:pic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25810F68-5650-4469-96B4-3412D4400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027818" cy="607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D7391A5-3FA2-49E3-A620-B1C3050F3D04}"/>
              </a:ext>
            </a:extLst>
          </p:cNvPr>
          <p:cNvSpPr/>
          <p:nvPr/>
        </p:nvSpPr>
        <p:spPr>
          <a:xfrm>
            <a:off x="0" y="0"/>
            <a:ext cx="539496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619311D-6546-4443-972B-2D0FF9BC4C4C}"/>
              </a:ext>
            </a:extLst>
          </p:cNvPr>
          <p:cNvSpPr/>
          <p:nvPr/>
        </p:nvSpPr>
        <p:spPr>
          <a:xfrm>
            <a:off x="5878287" y="4808449"/>
            <a:ext cx="6095863" cy="11364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_tradnl" sz="2800" b="1" dirty="0">
              <a:solidFill>
                <a:schemeClr val="tx1"/>
              </a:solidFill>
            </a:endParaRPr>
          </a:p>
          <a:p>
            <a:pPr algn="ctr"/>
            <a:r>
              <a:rPr lang="es-ES_tradnl" sz="2800" b="1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MUCHAS GRACIAS POR SU ATENCIÓN</a:t>
            </a:r>
            <a:endParaRPr lang="es-ES_tradnl" sz="2400" b="1" dirty="0">
              <a:solidFill>
                <a:schemeClr val="bg1"/>
              </a:solidFill>
              <a:latin typeface="Bahnschrift SemiCondensed" panose="020B0502040204020203" pitchFamily="34" charset="0"/>
            </a:endParaRPr>
          </a:p>
          <a:p>
            <a:endParaRPr lang="es-ES" sz="2000" dirty="0">
              <a:solidFill>
                <a:srgbClr val="FF0000"/>
              </a:solidFill>
            </a:endParaRPr>
          </a:p>
          <a:p>
            <a:endParaRPr lang="es-ES" sz="2000" dirty="0">
              <a:solidFill>
                <a:srgbClr val="FF0000"/>
              </a:solidFill>
            </a:endParaRPr>
          </a:p>
        </p:txBody>
      </p:sp>
      <p:pic>
        <p:nvPicPr>
          <p:cNvPr id="15" name="Imagen 14" descr="Captura de pantalla de un celular con letras&#10;&#10;Descripción generada automáticamente">
            <a:extLst>
              <a:ext uri="{FF2B5EF4-FFF2-40B4-BE49-F238E27FC236}">
                <a16:creationId xmlns:a16="http://schemas.microsoft.com/office/drawing/2014/main" id="{6E66842E-A1BB-4366-ACA3-52BC8C0DB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1104"/>
            <a:ext cx="5375781" cy="3356006"/>
          </a:xfrm>
          <a:prstGeom prst="rect">
            <a:avLst/>
          </a:prstGeom>
        </p:spPr>
      </p:pic>
      <p:pic>
        <p:nvPicPr>
          <p:cNvPr id="3" name="Imagen 2" descr="Una imagen de una mujer&#10;&#10;Descripción generada automáticamente">
            <a:extLst>
              <a:ext uri="{FF2B5EF4-FFF2-40B4-BE49-F238E27FC236}">
                <a16:creationId xmlns:a16="http://schemas.microsoft.com/office/drawing/2014/main" id="{C7632010-8FFB-4246-943F-5893A505B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400" y="156762"/>
            <a:ext cx="2467381" cy="271542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5D1C3CC-64C6-458A-B120-32543413D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6761"/>
            <a:ext cx="2908401" cy="2715427"/>
          </a:xfrm>
          <a:prstGeom prst="rect">
            <a:avLst/>
          </a:prstGeom>
        </p:spPr>
      </p:pic>
      <p:grpSp>
        <p:nvGrpSpPr>
          <p:cNvPr id="8" name="Group 5">
            <a:extLst>
              <a:ext uri="{FF2B5EF4-FFF2-40B4-BE49-F238E27FC236}">
                <a16:creationId xmlns:a16="http://schemas.microsoft.com/office/drawing/2014/main" id="{BBCBB6F4-3344-41C9-B182-3CAD1CDB5001}"/>
              </a:ext>
            </a:extLst>
          </p:cNvPr>
          <p:cNvGrpSpPr/>
          <p:nvPr/>
        </p:nvGrpSpPr>
        <p:grpSpPr>
          <a:xfrm>
            <a:off x="0" y="6074641"/>
            <a:ext cx="12192000" cy="783359"/>
            <a:chOff x="0" y="6074641"/>
            <a:chExt cx="12192000" cy="783359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125309AE-F994-430D-959B-2F0500E1964A}"/>
                </a:ext>
              </a:extLst>
            </p:cNvPr>
            <p:cNvSpPr/>
            <p:nvPr/>
          </p:nvSpPr>
          <p:spPr>
            <a:xfrm>
              <a:off x="0" y="6074641"/>
              <a:ext cx="12192000" cy="7833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                                                                                        Familias, 2020                                              Atención a las ALTAS CAPACIDADES.</a:t>
              </a:r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D180A197-03A5-4869-B709-89F702786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074642"/>
              <a:ext cx="2061825" cy="783358"/>
            </a:xfrm>
            <a:prstGeom prst="rect">
              <a:avLst/>
            </a:prstGeom>
            <a:solidFill>
              <a:schemeClr val="accent1"/>
            </a:solidFill>
          </p:spPr>
        </p:pic>
      </p:grpSp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F7D5DA33-E969-4026-B446-347A873B2D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275" y="279199"/>
            <a:ext cx="2921902" cy="420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42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D7391A5-3FA2-49E3-A620-B1C3050F3D04}"/>
              </a:ext>
            </a:extLst>
          </p:cNvPr>
          <p:cNvSpPr/>
          <p:nvPr/>
        </p:nvSpPr>
        <p:spPr>
          <a:xfrm>
            <a:off x="0" y="0"/>
            <a:ext cx="6518366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619311D-6546-4443-972B-2D0FF9BC4C4C}"/>
              </a:ext>
            </a:extLst>
          </p:cNvPr>
          <p:cNvSpPr/>
          <p:nvPr/>
        </p:nvSpPr>
        <p:spPr>
          <a:xfrm>
            <a:off x="7329948" y="698863"/>
            <a:ext cx="4538768" cy="4859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_tradnl" sz="2400" dirty="0">
              <a:solidFill>
                <a:srgbClr val="FF0000"/>
              </a:solidFill>
            </a:endParaRPr>
          </a:p>
          <a:p>
            <a:r>
              <a:rPr lang="es-ES_tradnl" sz="3200" b="1" dirty="0">
                <a:solidFill>
                  <a:schemeClr val="bg1"/>
                </a:solidFill>
              </a:rPr>
              <a:t>VISIÓN GENERAL SOBRE EL TALENTO Y LAS AACC</a:t>
            </a:r>
          </a:p>
          <a:p>
            <a:endParaRPr lang="es-ES_tradnl" sz="2400" b="1" dirty="0">
              <a:solidFill>
                <a:schemeClr val="bg1"/>
              </a:solidFill>
            </a:endParaRPr>
          </a:p>
          <a:p>
            <a:r>
              <a:rPr lang="es-ES_tradnl" sz="2400" dirty="0">
                <a:solidFill>
                  <a:schemeClr val="bg1"/>
                </a:solidFill>
              </a:rPr>
              <a:t>DEFINICIONES: Talentosos/as o con talento, Brillantes, Precoces, Altas Capacidades.</a:t>
            </a:r>
          </a:p>
          <a:p>
            <a:endParaRPr lang="es-ES_tradnl" sz="2400" dirty="0">
              <a:solidFill>
                <a:schemeClr val="bg1"/>
              </a:solidFill>
            </a:endParaRPr>
          </a:p>
          <a:p>
            <a:r>
              <a:rPr lang="es-ES_tradnl" sz="2400" dirty="0">
                <a:solidFill>
                  <a:schemeClr val="bg1"/>
                </a:solidFill>
              </a:rPr>
              <a:t>TALENTO: Talento simple, múltiple, académico, conglomerado.</a:t>
            </a:r>
          </a:p>
          <a:p>
            <a:endParaRPr lang="es-ES_tradnl" sz="2400" dirty="0">
              <a:solidFill>
                <a:schemeClr val="bg1"/>
              </a:solidFill>
            </a:endParaRPr>
          </a:p>
          <a:p>
            <a:r>
              <a:rPr lang="es-ES_tradnl" sz="2400" dirty="0">
                <a:solidFill>
                  <a:schemeClr val="bg1"/>
                </a:solidFill>
              </a:rPr>
              <a:t>DATOS INVESTIGACIONES: Comorbilidad y Doble Excepcionalidad.</a:t>
            </a:r>
          </a:p>
          <a:p>
            <a:pPr algn="ctr"/>
            <a:endParaRPr lang="es-ES" sz="4400" dirty="0">
              <a:solidFill>
                <a:srgbClr val="FF0000"/>
              </a:solidFill>
            </a:endParaRPr>
          </a:p>
        </p:txBody>
      </p:sp>
      <p:pic>
        <p:nvPicPr>
          <p:cNvPr id="3" name="Imagen 2" descr="Una foto de un grupo de personas posando para una foto&#10;&#10;Descripción generada automáticamente">
            <a:extLst>
              <a:ext uri="{FF2B5EF4-FFF2-40B4-BE49-F238E27FC236}">
                <a16:creationId xmlns:a16="http://schemas.microsoft.com/office/drawing/2014/main" id="{7D8243F8-3CDA-4801-9DBB-AD9E02E92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3" y="9798"/>
            <a:ext cx="6902244" cy="3931920"/>
          </a:xfrm>
          <a:prstGeom prst="rect">
            <a:avLst/>
          </a:prstGeom>
        </p:spPr>
      </p:pic>
      <p:pic>
        <p:nvPicPr>
          <p:cNvPr id="8" name="Imagen 7" descr="Una foto de un grupo de personas posando para una foto&#10;&#10;Descripción generada automáticamente">
            <a:extLst>
              <a:ext uri="{FF2B5EF4-FFF2-40B4-BE49-F238E27FC236}">
                <a16:creationId xmlns:a16="http://schemas.microsoft.com/office/drawing/2014/main" id="{A0CCC2C9-0DC5-426D-A126-69229F5A4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5189"/>
            <a:ext cx="6902244" cy="3931920"/>
          </a:xfrm>
          <a:prstGeom prst="rect">
            <a:avLst/>
          </a:prstGeom>
        </p:spPr>
      </p:pic>
      <p:grpSp>
        <p:nvGrpSpPr>
          <p:cNvPr id="10" name="Group 5">
            <a:extLst>
              <a:ext uri="{FF2B5EF4-FFF2-40B4-BE49-F238E27FC236}">
                <a16:creationId xmlns:a16="http://schemas.microsoft.com/office/drawing/2014/main" id="{8E4AA93B-51B8-45C3-81A1-5C0E4097AB6A}"/>
              </a:ext>
            </a:extLst>
          </p:cNvPr>
          <p:cNvGrpSpPr/>
          <p:nvPr/>
        </p:nvGrpSpPr>
        <p:grpSpPr>
          <a:xfrm>
            <a:off x="0" y="6074641"/>
            <a:ext cx="12192000" cy="783359"/>
            <a:chOff x="0" y="6074641"/>
            <a:chExt cx="12192000" cy="783359"/>
          </a:xfrm>
        </p:grpSpPr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C3A9A991-FCE1-42E8-B588-8C89F5454172}"/>
                </a:ext>
              </a:extLst>
            </p:cNvPr>
            <p:cNvSpPr/>
            <p:nvPr/>
          </p:nvSpPr>
          <p:spPr>
            <a:xfrm>
              <a:off x="0" y="6074641"/>
              <a:ext cx="12192000" cy="7833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                                                                                        Familias, 2020                                              Atención a las ALTAS CAPACIDADES.</a:t>
              </a: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1C852498-FAEA-4A7C-9D2B-0FBE59FA7B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074642"/>
              <a:ext cx="2061825" cy="783358"/>
            </a:xfrm>
            <a:prstGeom prst="rect">
              <a:avLst/>
            </a:prstGeom>
            <a:solidFill>
              <a:schemeClr val="accent1"/>
            </a:solidFill>
          </p:spPr>
        </p:pic>
      </p:grpSp>
    </p:spTree>
    <p:extLst>
      <p:ext uri="{BB962C8B-B14F-4D97-AF65-F5344CB8AC3E}">
        <p14:creationId xmlns:p14="http://schemas.microsoft.com/office/powerpoint/2010/main" val="22340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D7391A5-3FA2-49E3-A620-B1C3050F3D04}"/>
              </a:ext>
            </a:extLst>
          </p:cNvPr>
          <p:cNvSpPr/>
          <p:nvPr/>
        </p:nvSpPr>
        <p:spPr>
          <a:xfrm>
            <a:off x="0" y="-21661"/>
            <a:ext cx="545269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619311D-6546-4443-972B-2D0FF9BC4C4C}"/>
              </a:ext>
            </a:extLst>
          </p:cNvPr>
          <p:cNvSpPr/>
          <p:nvPr/>
        </p:nvSpPr>
        <p:spPr>
          <a:xfrm>
            <a:off x="7822207" y="477300"/>
            <a:ext cx="4138735" cy="53111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_tradnl" sz="2400" dirty="0">
              <a:solidFill>
                <a:schemeClr val="bg1"/>
              </a:solidFill>
            </a:endParaRPr>
          </a:p>
          <a:p>
            <a:r>
              <a:rPr lang="es-ES_tradnl" sz="3200" b="1" dirty="0">
                <a:solidFill>
                  <a:schemeClr val="bg1"/>
                </a:solidFill>
              </a:rPr>
              <a:t>DETECCIÓN DEL TALENTO DESDE CASA</a:t>
            </a:r>
          </a:p>
          <a:p>
            <a:endParaRPr lang="es-ES_tradnl" sz="2400" b="1" dirty="0">
              <a:solidFill>
                <a:schemeClr val="bg1"/>
              </a:solidFill>
            </a:endParaRPr>
          </a:p>
          <a:p>
            <a:r>
              <a:rPr lang="es-ES_tradnl" sz="2200" dirty="0">
                <a:solidFill>
                  <a:schemeClr val="bg1"/>
                </a:solidFill>
              </a:rPr>
              <a:t>10 ITEMS CLAVES. Indicadores previos básicos.</a:t>
            </a:r>
          </a:p>
          <a:p>
            <a:endParaRPr lang="es-ES_tradnl" sz="2200" dirty="0">
              <a:solidFill>
                <a:schemeClr val="bg1"/>
              </a:solidFill>
            </a:endParaRPr>
          </a:p>
          <a:p>
            <a:r>
              <a:rPr lang="es-ES_tradnl" sz="2200" dirty="0">
                <a:solidFill>
                  <a:schemeClr val="bg1"/>
                </a:solidFill>
              </a:rPr>
              <a:t>Falsas expectativas y tópicos.</a:t>
            </a:r>
          </a:p>
          <a:p>
            <a:endParaRPr lang="es-ES_tradnl" sz="2200" dirty="0">
              <a:solidFill>
                <a:schemeClr val="bg1"/>
              </a:solidFill>
            </a:endParaRPr>
          </a:p>
          <a:p>
            <a:r>
              <a:rPr lang="es-ES_tradnl" sz="2200" dirty="0">
                <a:solidFill>
                  <a:schemeClr val="bg1"/>
                </a:solidFill>
              </a:rPr>
              <a:t>Familias observadoras y Familias expertas.</a:t>
            </a:r>
          </a:p>
          <a:p>
            <a:endParaRPr lang="es-ES_tradnl" sz="2200" dirty="0">
              <a:solidFill>
                <a:schemeClr val="bg1"/>
              </a:solidFill>
            </a:endParaRPr>
          </a:p>
          <a:p>
            <a:r>
              <a:rPr lang="es-ES_tradnl" sz="2200" dirty="0">
                <a:solidFill>
                  <a:schemeClr val="bg1"/>
                </a:solidFill>
              </a:rPr>
              <a:t>“Inteligencia como diamante en bruto”.“Inteligencia no es una maldición”.</a:t>
            </a:r>
            <a:endParaRPr lang="es-ES" sz="2200" dirty="0">
              <a:solidFill>
                <a:schemeClr val="bg1"/>
              </a:solidFill>
            </a:endParaRPr>
          </a:p>
          <a:p>
            <a:pPr algn="ctr"/>
            <a:endParaRPr lang="es-ES" sz="4400" dirty="0">
              <a:solidFill>
                <a:srgbClr val="FF0000"/>
              </a:solidFill>
            </a:endParaRPr>
          </a:p>
        </p:txBody>
      </p:sp>
      <p:pic>
        <p:nvPicPr>
          <p:cNvPr id="9" name="Imagen 8" descr="Imagen que contiene persona, mujer, niña, sostener&#10;&#10;Descripción generada automáticamente">
            <a:extLst>
              <a:ext uri="{FF2B5EF4-FFF2-40B4-BE49-F238E27FC236}">
                <a16:creationId xmlns:a16="http://schemas.microsoft.com/office/drawing/2014/main" id="{3B24C8DF-56AD-4BCD-8F59-1B013C235E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61"/>
            <a:ext cx="7241458" cy="622238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6674127-9257-4E9B-A8A9-FAE68E58AA15}"/>
              </a:ext>
            </a:extLst>
          </p:cNvPr>
          <p:cNvGrpSpPr/>
          <p:nvPr/>
        </p:nvGrpSpPr>
        <p:grpSpPr>
          <a:xfrm>
            <a:off x="0" y="6074642"/>
            <a:ext cx="12192000" cy="783358"/>
            <a:chOff x="0" y="6074642"/>
            <a:chExt cx="12192000" cy="783358"/>
          </a:xfrm>
        </p:grpSpPr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20CD798F-93C4-44BF-AC7E-FD67167BAC75}"/>
                </a:ext>
              </a:extLst>
            </p:cNvPr>
            <p:cNvSpPr/>
            <p:nvPr/>
          </p:nvSpPr>
          <p:spPr>
            <a:xfrm>
              <a:off x="0" y="6074642"/>
              <a:ext cx="12192000" cy="7616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                                                                                        Familias, 2020                                              Atención a las ALTAS CAPACIDADES.</a:t>
              </a:r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FDA29AB5-2AB5-401D-A484-0683A6095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074642"/>
              <a:ext cx="2061825" cy="783358"/>
            </a:xfrm>
            <a:prstGeom prst="rect">
              <a:avLst/>
            </a:prstGeom>
            <a:solidFill>
              <a:schemeClr val="accent1"/>
            </a:solidFill>
          </p:spPr>
        </p:pic>
      </p:grpSp>
    </p:spTree>
    <p:extLst>
      <p:ext uri="{BB962C8B-B14F-4D97-AF65-F5344CB8AC3E}">
        <p14:creationId xmlns:p14="http://schemas.microsoft.com/office/powerpoint/2010/main" val="22340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D7391A5-3FA2-49E3-A620-B1C3050F3D04}"/>
              </a:ext>
            </a:extLst>
          </p:cNvPr>
          <p:cNvSpPr/>
          <p:nvPr/>
        </p:nvSpPr>
        <p:spPr>
          <a:xfrm>
            <a:off x="-1" y="0"/>
            <a:ext cx="7182466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619311D-6546-4443-972B-2D0FF9BC4C4C}"/>
              </a:ext>
            </a:extLst>
          </p:cNvPr>
          <p:cNvSpPr/>
          <p:nvPr/>
        </p:nvSpPr>
        <p:spPr>
          <a:xfrm>
            <a:off x="7521678" y="781665"/>
            <a:ext cx="4508440" cy="4691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_tradnl" sz="2400" dirty="0">
              <a:solidFill>
                <a:srgbClr val="FF0000"/>
              </a:solidFill>
            </a:endParaRPr>
          </a:p>
          <a:p>
            <a:r>
              <a:rPr lang="es-ES_tradnl" sz="3200" b="1" dirty="0">
                <a:solidFill>
                  <a:schemeClr val="bg1"/>
                </a:solidFill>
              </a:rPr>
              <a:t>DETECCIÓN DEL TALENTO DESDE LA ESCUELA</a:t>
            </a:r>
          </a:p>
          <a:p>
            <a:endParaRPr lang="es-ES_tradnl" sz="2400" b="1" dirty="0">
              <a:solidFill>
                <a:schemeClr val="bg1"/>
              </a:solidFill>
            </a:endParaRPr>
          </a:p>
          <a:p>
            <a:r>
              <a:rPr lang="es-ES_tradnl" sz="2400" dirty="0">
                <a:solidFill>
                  <a:schemeClr val="bg1"/>
                </a:solidFill>
              </a:rPr>
              <a:t>Formación permanente del profesorado: </a:t>
            </a:r>
          </a:p>
          <a:p>
            <a:endParaRPr lang="es-ES_tradnl" sz="2400" dirty="0">
              <a:solidFill>
                <a:schemeClr val="bg1"/>
              </a:solidFill>
            </a:endParaRPr>
          </a:p>
          <a:p>
            <a:r>
              <a:rPr lang="es-ES_tradnl" sz="2400" dirty="0">
                <a:solidFill>
                  <a:schemeClr val="bg1"/>
                </a:solidFill>
              </a:rPr>
              <a:t>“Comprender” y “aprender a dar respuesta”</a:t>
            </a:r>
          </a:p>
          <a:p>
            <a:endParaRPr lang="es-ES_tradnl" sz="2400" dirty="0">
              <a:solidFill>
                <a:schemeClr val="bg1"/>
              </a:solidFill>
            </a:endParaRPr>
          </a:p>
          <a:p>
            <a:r>
              <a:rPr lang="es-ES_tradnl" sz="2400" dirty="0">
                <a:solidFill>
                  <a:schemeClr val="bg1"/>
                </a:solidFill>
              </a:rPr>
              <a:t>Profesor/a acompañante</a:t>
            </a:r>
          </a:p>
          <a:p>
            <a:endParaRPr lang="es-ES_tradnl" sz="2400" dirty="0">
              <a:solidFill>
                <a:schemeClr val="bg1"/>
              </a:solidFill>
            </a:endParaRPr>
          </a:p>
          <a:p>
            <a:r>
              <a:rPr lang="es-ES_tradnl" sz="2400" dirty="0">
                <a:solidFill>
                  <a:schemeClr val="bg1"/>
                </a:solidFill>
              </a:rPr>
              <a:t>Metodología inductiva</a:t>
            </a:r>
            <a:endParaRPr lang="es-ES" sz="2400" dirty="0">
              <a:solidFill>
                <a:schemeClr val="bg1"/>
              </a:solidFill>
            </a:endParaRPr>
          </a:p>
          <a:p>
            <a:pPr algn="ctr"/>
            <a:endParaRPr lang="es-ES" sz="4400" dirty="0">
              <a:solidFill>
                <a:srgbClr val="FF0000"/>
              </a:solidFill>
            </a:endParaRPr>
          </a:p>
        </p:txBody>
      </p:sp>
      <p:pic>
        <p:nvPicPr>
          <p:cNvPr id="9" name="Imagen 8" descr="Imagen que contiene reloj&#10;&#10;Descripción generada automáticamente">
            <a:extLst>
              <a:ext uri="{FF2B5EF4-FFF2-40B4-BE49-F238E27FC236}">
                <a16:creationId xmlns:a16="http://schemas.microsoft.com/office/drawing/2014/main" id="{916EF2C9-FFB7-400B-AC0E-5FED0F140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91" y="150195"/>
            <a:ext cx="5960983" cy="577425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C869048-D002-4C61-A051-36570A51AA24}"/>
              </a:ext>
            </a:extLst>
          </p:cNvPr>
          <p:cNvGrpSpPr/>
          <p:nvPr/>
        </p:nvGrpSpPr>
        <p:grpSpPr>
          <a:xfrm>
            <a:off x="-1" y="6074641"/>
            <a:ext cx="12192000" cy="783359"/>
            <a:chOff x="0" y="6074641"/>
            <a:chExt cx="12192000" cy="783359"/>
          </a:xfrm>
        </p:grpSpPr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059DF65C-272E-4964-BA48-B95E39AA47F6}"/>
                </a:ext>
              </a:extLst>
            </p:cNvPr>
            <p:cNvSpPr/>
            <p:nvPr/>
          </p:nvSpPr>
          <p:spPr>
            <a:xfrm>
              <a:off x="0" y="6074641"/>
              <a:ext cx="12192000" cy="7833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                                                                                        Familias, 2020                                              Atención a las ALTAS CAPACIDADES.</a:t>
              </a:r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F509D7BC-30A1-4C68-BE28-0D5339F22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074642"/>
              <a:ext cx="2061825" cy="783358"/>
            </a:xfrm>
            <a:prstGeom prst="rect">
              <a:avLst/>
            </a:prstGeom>
            <a:solidFill>
              <a:schemeClr val="accent1"/>
            </a:solidFill>
          </p:spPr>
        </p:pic>
      </p:grpSp>
    </p:spTree>
    <p:extLst>
      <p:ext uri="{BB962C8B-B14F-4D97-AF65-F5344CB8AC3E}">
        <p14:creationId xmlns:p14="http://schemas.microsoft.com/office/powerpoint/2010/main" val="22340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D7391A5-3FA2-49E3-A620-B1C3050F3D04}"/>
              </a:ext>
            </a:extLst>
          </p:cNvPr>
          <p:cNvSpPr/>
          <p:nvPr/>
        </p:nvSpPr>
        <p:spPr>
          <a:xfrm>
            <a:off x="0" y="0"/>
            <a:ext cx="6106554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1C24D19-085A-43E9-BE82-2DCC6ADEB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6480"/>
            <a:ext cx="7211960" cy="6705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619311D-6546-4443-972B-2D0FF9BC4C4C}"/>
              </a:ext>
            </a:extLst>
          </p:cNvPr>
          <p:cNvSpPr/>
          <p:nvPr/>
        </p:nvSpPr>
        <p:spPr>
          <a:xfrm>
            <a:off x="7580671" y="613954"/>
            <a:ext cx="3883096" cy="4859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_tradnl" sz="2400" dirty="0">
              <a:solidFill>
                <a:schemeClr val="bg1"/>
              </a:solidFill>
            </a:endParaRPr>
          </a:p>
          <a:p>
            <a:r>
              <a:rPr lang="es-ES_tradnl" sz="2800" b="1" dirty="0">
                <a:solidFill>
                  <a:schemeClr val="bg1"/>
                </a:solidFill>
              </a:rPr>
              <a:t>DIAGNÓSTICO DIFERENCIAL</a:t>
            </a:r>
          </a:p>
          <a:p>
            <a:endParaRPr lang="es-ES_tradnl" sz="2000" b="1" dirty="0">
              <a:solidFill>
                <a:schemeClr val="bg1"/>
              </a:solidFill>
            </a:endParaRPr>
          </a:p>
          <a:p>
            <a:r>
              <a:rPr lang="es-ES_tradnl" sz="2800" dirty="0">
                <a:solidFill>
                  <a:schemeClr val="bg1"/>
                </a:solidFill>
              </a:rPr>
              <a:t>ESCALAS: CI, Creatividad, CE</a:t>
            </a:r>
          </a:p>
          <a:p>
            <a:endParaRPr lang="es-ES_tradnl" sz="2800" dirty="0">
              <a:solidFill>
                <a:schemeClr val="bg1"/>
              </a:solidFill>
            </a:endParaRPr>
          </a:p>
          <a:p>
            <a:r>
              <a:rPr lang="es-ES_tradnl" sz="2800" dirty="0">
                <a:solidFill>
                  <a:schemeClr val="bg1"/>
                </a:solidFill>
              </a:rPr>
              <a:t>REPASO NORMATIVO</a:t>
            </a:r>
            <a:endParaRPr lang="es-ES" sz="2800" dirty="0">
              <a:solidFill>
                <a:schemeClr val="bg1"/>
              </a:solidFill>
            </a:endParaRPr>
          </a:p>
          <a:p>
            <a:pPr algn="ctr"/>
            <a:endParaRPr lang="es-ES" sz="4400" dirty="0">
              <a:solidFill>
                <a:srgbClr val="FF0000"/>
              </a:solidFill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54EC4AA7-6391-4105-AD16-89B0285075A2}"/>
              </a:ext>
            </a:extLst>
          </p:cNvPr>
          <p:cNvGrpSpPr/>
          <p:nvPr/>
        </p:nvGrpSpPr>
        <p:grpSpPr>
          <a:xfrm>
            <a:off x="0" y="6074641"/>
            <a:ext cx="12192000" cy="783359"/>
            <a:chOff x="0" y="6074641"/>
            <a:chExt cx="12192000" cy="783359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2A398706-FA48-43C4-AF26-07A7DC60E655}"/>
                </a:ext>
              </a:extLst>
            </p:cNvPr>
            <p:cNvSpPr/>
            <p:nvPr/>
          </p:nvSpPr>
          <p:spPr>
            <a:xfrm>
              <a:off x="0" y="6074641"/>
              <a:ext cx="12192000" cy="7833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                                                                                        Familias, 2020                                              Atención a las ALTAS CAPACIDADES.</a:t>
              </a:r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1859B14B-0DEE-482E-B5A9-D75A49CEB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074642"/>
              <a:ext cx="2061825" cy="783358"/>
            </a:xfrm>
            <a:prstGeom prst="rect">
              <a:avLst/>
            </a:prstGeom>
            <a:solidFill>
              <a:schemeClr val="accent1"/>
            </a:solidFill>
          </p:spPr>
        </p:pic>
      </p:grpSp>
    </p:spTree>
    <p:extLst>
      <p:ext uri="{BB962C8B-B14F-4D97-AF65-F5344CB8AC3E}">
        <p14:creationId xmlns:p14="http://schemas.microsoft.com/office/powerpoint/2010/main" val="22340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D7391A5-3FA2-49E3-A620-B1C3050F3D04}"/>
              </a:ext>
            </a:extLst>
          </p:cNvPr>
          <p:cNvSpPr/>
          <p:nvPr/>
        </p:nvSpPr>
        <p:spPr>
          <a:xfrm>
            <a:off x="0" y="0"/>
            <a:ext cx="4380271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 descr="Imagen que contiene tabla, computadora, cuarto&#10;&#10;Descripción generada automáticamente">
            <a:extLst>
              <a:ext uri="{FF2B5EF4-FFF2-40B4-BE49-F238E27FC236}">
                <a16:creationId xmlns:a16="http://schemas.microsoft.com/office/drawing/2014/main" id="{4F7C70F8-64B3-42A8-8873-60477D66E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80271" cy="6651523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619311D-6546-4443-972B-2D0FF9BC4C4C}"/>
              </a:ext>
            </a:extLst>
          </p:cNvPr>
          <p:cNvSpPr/>
          <p:nvPr/>
        </p:nvSpPr>
        <p:spPr>
          <a:xfrm>
            <a:off x="5324168" y="613954"/>
            <a:ext cx="6139599" cy="4859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2800" b="1" dirty="0">
                <a:solidFill>
                  <a:schemeClr val="bg1"/>
                </a:solidFill>
              </a:rPr>
              <a:t>PROPUESTAS DE INTERVENCIÓN DESDE EL AULA</a:t>
            </a:r>
          </a:p>
          <a:p>
            <a:endParaRPr lang="es-ES_tradnl" sz="2000" dirty="0">
              <a:solidFill>
                <a:schemeClr val="bg1"/>
              </a:solidFill>
            </a:endParaRPr>
          </a:p>
          <a:p>
            <a:r>
              <a:rPr lang="es-ES_tradnl" sz="2000" dirty="0">
                <a:solidFill>
                  <a:schemeClr val="bg1"/>
                </a:solidFill>
              </a:rPr>
              <a:t>Trabajando desde el Coaching. </a:t>
            </a:r>
            <a:r>
              <a:rPr lang="es-ES_tradnl" dirty="0">
                <a:solidFill>
                  <a:schemeClr val="bg1"/>
                </a:solidFill>
              </a:rPr>
              <a:t>Docente Coach.</a:t>
            </a:r>
          </a:p>
          <a:p>
            <a:endParaRPr lang="es-ES_tradnl" sz="2000" dirty="0">
              <a:solidFill>
                <a:schemeClr val="bg1"/>
              </a:solidFill>
            </a:endParaRPr>
          </a:p>
          <a:p>
            <a:r>
              <a:rPr lang="es-ES_tradnl" sz="2000" dirty="0">
                <a:solidFill>
                  <a:schemeClr val="bg1"/>
                </a:solidFill>
              </a:rPr>
              <a:t>Habilidades: guía, escucha activa, flexibilidad, asesoramiento, espíritu crítico y motivador, facilitador del cambio…</a:t>
            </a:r>
          </a:p>
          <a:p>
            <a:endParaRPr lang="es-ES_tradnl" sz="2000" dirty="0">
              <a:solidFill>
                <a:schemeClr val="bg1"/>
              </a:solidFill>
            </a:endParaRPr>
          </a:p>
          <a:p>
            <a:r>
              <a:rPr lang="es-ES_tradnl" sz="2000" dirty="0">
                <a:solidFill>
                  <a:schemeClr val="bg1"/>
                </a:solidFill>
              </a:rPr>
              <a:t>Metodologías Colaborativas e Inteligencias Múltiples.</a:t>
            </a:r>
            <a:endParaRPr lang="es-ES" sz="2000" dirty="0">
              <a:solidFill>
                <a:schemeClr val="bg1"/>
              </a:solidFill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5DF9D77B-2AAF-4679-B3E9-71FA92DF1D51}"/>
              </a:ext>
            </a:extLst>
          </p:cNvPr>
          <p:cNvGrpSpPr/>
          <p:nvPr/>
        </p:nvGrpSpPr>
        <p:grpSpPr>
          <a:xfrm>
            <a:off x="0" y="6074641"/>
            <a:ext cx="12192000" cy="783359"/>
            <a:chOff x="0" y="6074641"/>
            <a:chExt cx="12192000" cy="783359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D95AB43D-FC1B-49E4-BF94-BC90D6B72AF4}"/>
                </a:ext>
              </a:extLst>
            </p:cNvPr>
            <p:cNvSpPr/>
            <p:nvPr/>
          </p:nvSpPr>
          <p:spPr>
            <a:xfrm>
              <a:off x="0" y="6074641"/>
              <a:ext cx="12192000" cy="7833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                                                                                        Familias, 2020                                              Atención a las ALTAS CAPACIDADES.</a:t>
              </a:r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66A28136-F1FD-41C1-957E-917996578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074642"/>
              <a:ext cx="2061825" cy="783358"/>
            </a:xfrm>
            <a:prstGeom prst="rect">
              <a:avLst/>
            </a:prstGeom>
            <a:solidFill>
              <a:schemeClr val="accent1"/>
            </a:solidFill>
          </p:spPr>
        </p:pic>
      </p:grpSp>
    </p:spTree>
    <p:extLst>
      <p:ext uri="{BB962C8B-B14F-4D97-AF65-F5344CB8AC3E}">
        <p14:creationId xmlns:p14="http://schemas.microsoft.com/office/powerpoint/2010/main" val="22340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D7391A5-3FA2-49E3-A620-B1C3050F3D04}"/>
              </a:ext>
            </a:extLst>
          </p:cNvPr>
          <p:cNvSpPr/>
          <p:nvPr/>
        </p:nvSpPr>
        <p:spPr>
          <a:xfrm>
            <a:off x="0" y="0"/>
            <a:ext cx="5898696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6229024-1350-463A-94BA-7A8D75DF8F53}"/>
              </a:ext>
            </a:extLst>
          </p:cNvPr>
          <p:cNvSpPr/>
          <p:nvPr/>
        </p:nvSpPr>
        <p:spPr>
          <a:xfrm>
            <a:off x="-1" y="0"/>
            <a:ext cx="6293307" cy="60746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2575B2-8FC5-40BE-8E30-222A89A84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62148"/>
            <a:ext cx="5898697" cy="377516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619311D-6546-4443-972B-2D0FF9BC4C4C}"/>
              </a:ext>
            </a:extLst>
          </p:cNvPr>
          <p:cNvSpPr/>
          <p:nvPr/>
        </p:nvSpPr>
        <p:spPr>
          <a:xfrm>
            <a:off x="6539070" y="613954"/>
            <a:ext cx="4924697" cy="4859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2800" b="1" dirty="0">
                <a:solidFill>
                  <a:schemeClr val="bg1"/>
                </a:solidFill>
              </a:rPr>
              <a:t>TABÚES Y MIEDOS SOBRE EL TALENTO Y LA ALTA CAPACIDAD</a:t>
            </a:r>
          </a:p>
          <a:p>
            <a:endParaRPr lang="es-ES_tradnl" sz="2000" dirty="0">
              <a:solidFill>
                <a:schemeClr val="bg1"/>
              </a:solidFill>
            </a:endParaRPr>
          </a:p>
          <a:p>
            <a:r>
              <a:rPr lang="es-ES_tradnl" sz="2000" dirty="0">
                <a:solidFill>
                  <a:schemeClr val="bg1"/>
                </a:solidFill>
              </a:rPr>
              <a:t>Hipersensibilidad emocional e </a:t>
            </a:r>
            <a:r>
              <a:rPr lang="es-ES_tradnl" sz="2000" dirty="0" err="1">
                <a:solidFill>
                  <a:schemeClr val="bg1"/>
                </a:solidFill>
              </a:rPr>
              <a:t>Hiperexigencia</a:t>
            </a:r>
            <a:endParaRPr lang="es-ES_tradnl" sz="2000" dirty="0">
              <a:solidFill>
                <a:schemeClr val="bg1"/>
              </a:solidFill>
            </a:endParaRPr>
          </a:p>
          <a:p>
            <a:endParaRPr lang="es-ES_tradnl" sz="2000" dirty="0">
              <a:solidFill>
                <a:schemeClr val="bg1"/>
              </a:solidFill>
            </a:endParaRPr>
          </a:p>
          <a:p>
            <a:r>
              <a:rPr lang="es-ES_tradnl" sz="2000" dirty="0" err="1">
                <a:solidFill>
                  <a:schemeClr val="bg1"/>
                </a:solidFill>
              </a:rPr>
              <a:t>Sobreexcitabilidad</a:t>
            </a:r>
            <a:r>
              <a:rPr lang="es-ES_tradnl" sz="2000" dirty="0">
                <a:solidFill>
                  <a:schemeClr val="bg1"/>
                </a:solidFill>
              </a:rPr>
              <a:t> psicomotora, sensitiva, imaginativa, emocional, intelectual</a:t>
            </a:r>
          </a:p>
          <a:p>
            <a:endParaRPr lang="es-ES_tradnl" sz="2000" dirty="0">
              <a:solidFill>
                <a:schemeClr val="bg1"/>
              </a:solidFill>
            </a:endParaRPr>
          </a:p>
          <a:p>
            <a:r>
              <a:rPr lang="es-ES_tradnl" sz="2000" dirty="0" err="1">
                <a:solidFill>
                  <a:schemeClr val="bg1"/>
                </a:solidFill>
              </a:rPr>
              <a:t>Disincronías</a:t>
            </a:r>
            <a:r>
              <a:rPr lang="es-ES_tradnl" sz="2000" dirty="0">
                <a:solidFill>
                  <a:schemeClr val="bg1"/>
                </a:solidFill>
              </a:rPr>
              <a:t> sociales e internas</a:t>
            </a:r>
            <a:endParaRPr lang="es-ES" sz="2000" dirty="0">
              <a:solidFill>
                <a:schemeClr val="bg1"/>
              </a:solidFill>
            </a:endParaRPr>
          </a:p>
          <a:p>
            <a:endParaRPr lang="es-ES" sz="2000" dirty="0">
              <a:solidFill>
                <a:srgbClr val="FF0000"/>
              </a:solidFill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5C6F787A-6DC2-4F54-A084-50968681D0CD}"/>
              </a:ext>
            </a:extLst>
          </p:cNvPr>
          <p:cNvGrpSpPr/>
          <p:nvPr/>
        </p:nvGrpSpPr>
        <p:grpSpPr>
          <a:xfrm>
            <a:off x="0" y="6074641"/>
            <a:ext cx="12192000" cy="783359"/>
            <a:chOff x="0" y="6074641"/>
            <a:chExt cx="12192000" cy="783359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662CFC8C-8B7F-4DE5-A94A-574E5BBF5219}"/>
                </a:ext>
              </a:extLst>
            </p:cNvPr>
            <p:cNvSpPr/>
            <p:nvPr/>
          </p:nvSpPr>
          <p:spPr>
            <a:xfrm>
              <a:off x="0" y="6074641"/>
              <a:ext cx="12192000" cy="7833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                                                                                        Familias, 2020                                              Atención a las ALTAS CAPACIDADES.</a:t>
              </a:r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46DCDFCF-1A53-437F-8993-E71BAC1C9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074642"/>
              <a:ext cx="2061825" cy="783358"/>
            </a:xfrm>
            <a:prstGeom prst="rect">
              <a:avLst/>
            </a:prstGeom>
            <a:solidFill>
              <a:schemeClr val="accent1"/>
            </a:solidFill>
          </p:spPr>
        </p:pic>
      </p:grpSp>
    </p:spTree>
    <p:extLst>
      <p:ext uri="{BB962C8B-B14F-4D97-AF65-F5344CB8AC3E}">
        <p14:creationId xmlns:p14="http://schemas.microsoft.com/office/powerpoint/2010/main" val="22340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D7391A5-3FA2-49E3-A620-B1C3050F3D04}"/>
              </a:ext>
            </a:extLst>
          </p:cNvPr>
          <p:cNvSpPr/>
          <p:nvPr/>
        </p:nvSpPr>
        <p:spPr>
          <a:xfrm>
            <a:off x="-1" y="0"/>
            <a:ext cx="581297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619311D-6546-4443-972B-2D0FF9BC4C4C}"/>
              </a:ext>
            </a:extLst>
          </p:cNvPr>
          <p:cNvSpPr/>
          <p:nvPr/>
        </p:nvSpPr>
        <p:spPr>
          <a:xfrm>
            <a:off x="6539070" y="613954"/>
            <a:ext cx="4924697" cy="4859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2400" b="1" dirty="0">
                <a:solidFill>
                  <a:schemeClr val="bg1"/>
                </a:solidFill>
              </a:rPr>
              <a:t>ALTAS CAPACIDADES Y FRACASO ESCOLAR</a:t>
            </a:r>
          </a:p>
          <a:p>
            <a:endParaRPr lang="es-ES_tradnl" sz="2000" dirty="0">
              <a:solidFill>
                <a:schemeClr val="bg1"/>
              </a:solidFill>
            </a:endParaRPr>
          </a:p>
          <a:p>
            <a:r>
              <a:rPr lang="es-ES_tradnl" sz="2000" dirty="0">
                <a:solidFill>
                  <a:schemeClr val="bg1"/>
                </a:solidFill>
              </a:rPr>
              <a:t>No correlación positiva entre sus logros personales y sus resultados académicos</a:t>
            </a:r>
          </a:p>
          <a:p>
            <a:endParaRPr lang="es-ES_tradnl" sz="2000" dirty="0">
              <a:solidFill>
                <a:schemeClr val="bg1"/>
              </a:solidFill>
            </a:endParaRPr>
          </a:p>
          <a:p>
            <a:r>
              <a:rPr lang="es-ES_tradnl" sz="2000" dirty="0">
                <a:solidFill>
                  <a:schemeClr val="bg1"/>
                </a:solidFill>
              </a:rPr>
              <a:t>Frágil </a:t>
            </a:r>
            <a:r>
              <a:rPr lang="es-ES_tradnl" sz="2000" dirty="0" err="1">
                <a:solidFill>
                  <a:schemeClr val="bg1"/>
                </a:solidFill>
              </a:rPr>
              <a:t>autoconcepto</a:t>
            </a:r>
            <a:r>
              <a:rPr lang="es-ES_tradnl" sz="2000" dirty="0">
                <a:solidFill>
                  <a:schemeClr val="bg1"/>
                </a:solidFill>
              </a:rPr>
              <a:t> y Manipulación para no asumir retos académicos y sociales</a:t>
            </a:r>
          </a:p>
          <a:p>
            <a:endParaRPr lang="es-ES_tradnl" sz="2000" dirty="0">
              <a:solidFill>
                <a:schemeClr val="bg1"/>
              </a:solidFill>
            </a:endParaRPr>
          </a:p>
          <a:p>
            <a:r>
              <a:rPr lang="es-ES_tradnl" sz="2000" dirty="0">
                <a:solidFill>
                  <a:schemeClr val="bg1"/>
                </a:solidFill>
              </a:rPr>
              <a:t>Características + y – de AACC y bajo rendimiento</a:t>
            </a:r>
            <a:endParaRPr lang="es-ES" sz="2000" dirty="0">
              <a:solidFill>
                <a:schemeClr val="bg1"/>
              </a:solidFill>
            </a:endParaRPr>
          </a:p>
          <a:p>
            <a:endParaRPr lang="es-ES" sz="2000" dirty="0">
              <a:solidFill>
                <a:srgbClr val="FF0000"/>
              </a:solidFill>
            </a:endParaRPr>
          </a:p>
          <a:p>
            <a:endParaRPr lang="es-ES" sz="2000" dirty="0">
              <a:solidFill>
                <a:srgbClr val="FF0000"/>
              </a:solidFill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A39AF6DA-BBC4-4B2D-881D-9DA63A885C7D}"/>
              </a:ext>
            </a:extLst>
          </p:cNvPr>
          <p:cNvGrpSpPr/>
          <p:nvPr/>
        </p:nvGrpSpPr>
        <p:grpSpPr>
          <a:xfrm>
            <a:off x="0" y="6074641"/>
            <a:ext cx="12192000" cy="783359"/>
            <a:chOff x="0" y="6074641"/>
            <a:chExt cx="12192000" cy="783359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5F12B1D5-206F-4784-BA4B-E2785D4755D1}"/>
                </a:ext>
              </a:extLst>
            </p:cNvPr>
            <p:cNvSpPr/>
            <p:nvPr/>
          </p:nvSpPr>
          <p:spPr>
            <a:xfrm>
              <a:off x="0" y="6074641"/>
              <a:ext cx="12192000" cy="7833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                                                                                        Familias, 2020                                              Atención a las ALTAS CAPACIDADES.</a:t>
              </a:r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5FE38D76-9FFF-4096-979B-29F538A58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074642"/>
              <a:ext cx="2061825" cy="783358"/>
            </a:xfrm>
            <a:prstGeom prst="rect">
              <a:avLst/>
            </a:prstGeom>
            <a:solidFill>
              <a:schemeClr val="accent1"/>
            </a:solidFill>
          </p:spPr>
        </p:pic>
      </p:grpSp>
      <p:pic>
        <p:nvPicPr>
          <p:cNvPr id="11" name="Imagen 10" descr="Imagen que contiene joven, niña, cuarto&#10;&#10;Descripción generada automáticamente">
            <a:extLst>
              <a:ext uri="{FF2B5EF4-FFF2-40B4-BE49-F238E27FC236}">
                <a16:creationId xmlns:a16="http://schemas.microsoft.com/office/drawing/2014/main" id="{D226C762-C1FE-4480-A276-880FA3BF0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75" y="1041082"/>
            <a:ext cx="5678396" cy="340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D7391A5-3FA2-49E3-A620-B1C3050F3D04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619311D-6546-4443-972B-2D0FF9BC4C4C}"/>
              </a:ext>
            </a:extLst>
          </p:cNvPr>
          <p:cNvSpPr/>
          <p:nvPr/>
        </p:nvSpPr>
        <p:spPr>
          <a:xfrm>
            <a:off x="6539070" y="613954"/>
            <a:ext cx="4924697" cy="4859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2800" b="1" dirty="0">
                <a:solidFill>
                  <a:schemeClr val="bg1"/>
                </a:solidFill>
              </a:rPr>
              <a:t>MODELOS AACC. </a:t>
            </a:r>
          </a:p>
          <a:p>
            <a:r>
              <a:rPr lang="es-ES_tradnl" sz="2800" b="1" dirty="0">
                <a:solidFill>
                  <a:schemeClr val="bg1"/>
                </a:solidFill>
              </a:rPr>
              <a:t>MODELO JOSEPH RENZULLI</a:t>
            </a:r>
          </a:p>
          <a:p>
            <a:endParaRPr lang="es-ES_tradnl" sz="2000" dirty="0">
              <a:solidFill>
                <a:schemeClr val="bg1"/>
              </a:solidFill>
            </a:endParaRPr>
          </a:p>
          <a:p>
            <a:r>
              <a:rPr lang="es-ES_tradnl" sz="2400" b="1" dirty="0">
                <a:solidFill>
                  <a:schemeClr val="bg1"/>
                </a:solidFill>
              </a:rPr>
              <a:t>Teoría de los Tres Anillos</a:t>
            </a:r>
          </a:p>
          <a:p>
            <a:endParaRPr lang="es-ES_tradnl" sz="2400" dirty="0">
              <a:solidFill>
                <a:schemeClr val="bg1"/>
              </a:solidFill>
            </a:endParaRPr>
          </a:p>
          <a:p>
            <a:r>
              <a:rPr lang="es-ES_tradnl" sz="2400" dirty="0">
                <a:solidFill>
                  <a:schemeClr val="bg1"/>
                </a:solidFill>
              </a:rPr>
              <a:t>Revisión de la teoría con habilidades personales</a:t>
            </a:r>
          </a:p>
          <a:p>
            <a:endParaRPr lang="es-ES_tradnl" sz="2400" dirty="0">
              <a:solidFill>
                <a:schemeClr val="bg1"/>
              </a:solidFill>
            </a:endParaRPr>
          </a:p>
          <a:p>
            <a:r>
              <a:rPr lang="es-ES_tradnl" sz="2400" dirty="0">
                <a:solidFill>
                  <a:schemeClr val="bg1"/>
                </a:solidFill>
              </a:rPr>
              <a:t>Modelo SEM, enriquecimiento para Toda la Escuela</a:t>
            </a:r>
          </a:p>
          <a:p>
            <a:endParaRPr lang="es-ES" sz="2000" dirty="0">
              <a:solidFill>
                <a:srgbClr val="FF0000"/>
              </a:solidFill>
            </a:endParaRPr>
          </a:p>
          <a:p>
            <a:endParaRPr lang="es-ES" sz="2000" dirty="0">
              <a:solidFill>
                <a:srgbClr val="FF0000"/>
              </a:solidFill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06C3520C-4B06-462C-9BB3-3A90774820D4}"/>
              </a:ext>
            </a:extLst>
          </p:cNvPr>
          <p:cNvGrpSpPr/>
          <p:nvPr/>
        </p:nvGrpSpPr>
        <p:grpSpPr>
          <a:xfrm>
            <a:off x="0" y="6074641"/>
            <a:ext cx="12192000" cy="783359"/>
            <a:chOff x="0" y="6074641"/>
            <a:chExt cx="12192000" cy="783359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D783EB68-67FF-4D38-8E7C-61CC2CC52F86}"/>
                </a:ext>
              </a:extLst>
            </p:cNvPr>
            <p:cNvSpPr/>
            <p:nvPr/>
          </p:nvSpPr>
          <p:spPr>
            <a:xfrm>
              <a:off x="0" y="6074641"/>
              <a:ext cx="12192000" cy="78335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/>
                <a:t>                                                                                         Familias, 2020                                              Atención a las ALTAS CAPACIDADES.</a:t>
              </a:r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99088638-6033-4056-9E8F-69C349B535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074642"/>
              <a:ext cx="2061825" cy="783358"/>
            </a:xfrm>
            <a:prstGeom prst="rect">
              <a:avLst/>
            </a:prstGeom>
            <a:solidFill>
              <a:schemeClr val="accent1"/>
            </a:solidFill>
          </p:spPr>
        </p:pic>
      </p:grpSp>
      <p:pic>
        <p:nvPicPr>
          <p:cNvPr id="11" name="Imagen 10" descr="Imagen que contiene cd&#10;&#10;Descripción generada automáticamente">
            <a:extLst>
              <a:ext uri="{FF2B5EF4-FFF2-40B4-BE49-F238E27FC236}">
                <a16:creationId xmlns:a16="http://schemas.microsoft.com/office/drawing/2014/main" id="{98468030-6810-4B53-8BA7-101E961468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" y="1064627"/>
            <a:ext cx="4842510" cy="363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ntilla_cartagena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_cartagena.potx" id="{399302C9-24DA-4846-AC86-9E1F99AC7959}" vid="{A409296A-7676-4FDC-9C27-38A8C9C8F0F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plantilla_cartagena</Template>
  <TotalTime>119</TotalTime>
  <Words>419</Words>
  <Application>Microsoft Office PowerPoint</Application>
  <PresentationFormat>Panorámica</PresentationFormat>
  <Paragraphs>92</Paragraphs>
  <Slides>11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Bahnschrift SemiCondensed</vt:lpstr>
      <vt:lpstr>Calibri</vt:lpstr>
      <vt:lpstr>Calibri Light</vt:lpstr>
      <vt:lpstr>plantilla_cartagena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RevolucionUnattended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Antonio</dc:creator>
  <cp:lastModifiedBy>Cristobal Calderon</cp:lastModifiedBy>
  <cp:revision>35</cp:revision>
  <cp:lastPrinted>2020-02-05T21:13:26Z</cp:lastPrinted>
  <dcterms:created xsi:type="dcterms:W3CDTF">2020-01-05T10:28:04Z</dcterms:created>
  <dcterms:modified xsi:type="dcterms:W3CDTF">2020-02-05T21:16:02Z</dcterms:modified>
</cp:coreProperties>
</file>